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71" r:id="rId14"/>
    <p:sldId id="272" r:id="rId15"/>
    <p:sldId id="273" r:id="rId16"/>
    <p:sldId id="27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4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ACE26DD7-70A8-44C1-8660-3FFA2CBEDE1C}" type="datetimeFigureOut">
              <a:rPr lang="he-IL" smtClean="0"/>
              <a:t>י"א/ניסן/תשפ"ב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D6A68FA7-C70A-4241-A38A-EEE688ACE91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07344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ECB4DB1-C3C9-477A-9B70-3F24EB20722B}" type="slidenum">
              <a:rPr kumimoji="0" lang="he-IL" altLang="he-I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he-IL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66024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8FC52F-10CE-4F31-999F-A669A9078FF9}" type="slidenum">
              <a:rPr kumimoji="0" lang="he-IL" altLang="he-I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he-IL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373579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861A331-FAF0-4BC1-B526-FAEDE74C94DA}" type="slidenum">
              <a:rPr kumimoji="0" lang="he-IL" altLang="he-I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he-IL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79340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1FD7A7-5657-4915-9C13-3C9221FC5C46}" type="slidenum">
              <a:rPr kumimoji="0" lang="he-IL" altLang="he-I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he-IL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660087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953A10-6951-4721-B151-EBCDCB8F507B}" type="slidenum">
              <a:rPr kumimoji="0" lang="he-IL" altLang="he-I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he-IL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373433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B0A914-338B-40EE-B7E4-4B9943844801}" type="slidenum">
              <a:rPr kumimoji="0" lang="he-IL" altLang="he-I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he-IL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592933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E62AB8-AABE-451F-8903-880656DF04A8}" type="slidenum">
              <a:rPr kumimoji="0" lang="he-IL" altLang="he-I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he-IL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387745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4/12/2022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4/12/2022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1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2857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file:///C:\Documents%20and%20Settings\IBM\Desktop\nettalk.mp3" TargetMode="Externa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2.xml"/><Relationship Id="rId9" Type="http://schemas.openxmlformats.org/officeDocument/2006/relationships/hyperlink" Target="http://www.youtube.com/watch?v=gakJlr3GecE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BP and Applications</a:t>
            </a: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Fall 2020 Ariel University</a:t>
            </a: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44561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NETTALK</a:t>
            </a:r>
            <a:endParaRPr lang="he-IL" dirty="0"/>
          </a:p>
        </p:txBody>
      </p:sp>
      <p:pic>
        <p:nvPicPr>
          <p:cNvPr id="6" name="Content Placeholder 5" descr="Nettalk seccond page.pdf - Adobe Acrobat Reader DC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361" y="147484"/>
            <a:ext cx="13916926" cy="749218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he-IL">
                <a:solidFill>
                  <a:srgbClr val="000000"/>
                </a:solidFill>
              </a:rPr>
              <a:t>June 30, 2004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he-IL">
                <a:solidFill>
                  <a:srgbClr val="000000"/>
                </a:solidFill>
              </a:rPr>
              <a:t>L. Manevitz</a:t>
            </a:r>
          </a:p>
        </p:txBody>
      </p:sp>
    </p:spTree>
    <p:extLst>
      <p:ext uri="{BB962C8B-B14F-4D97-AF65-F5344CB8AC3E}">
        <p14:creationId xmlns:p14="http://schemas.microsoft.com/office/powerpoint/2010/main" val="3409783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he-IL" sz="1400">
                <a:solidFill>
                  <a:srgbClr val="000000"/>
                </a:solidFill>
              </a:rPr>
              <a:t>June 30, 2004</a:t>
            </a:r>
          </a:p>
        </p:txBody>
      </p:sp>
      <p:sp>
        <p:nvSpPr>
          <p:cNvPr id="9933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he-IL" sz="1400">
                <a:solidFill>
                  <a:srgbClr val="000000"/>
                </a:solidFill>
              </a:rPr>
              <a:t>L. Manevitz</a:t>
            </a:r>
          </a:p>
        </p:txBody>
      </p:sp>
      <p:sp>
        <p:nvSpPr>
          <p:cNvPr id="993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he-IL"/>
              <a:t>NETTalk</a:t>
            </a:r>
          </a:p>
        </p:txBody>
      </p:sp>
      <p:graphicFrame>
        <p:nvGraphicFramePr>
          <p:cNvPr id="99333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6053139" y="3567114"/>
          <a:ext cx="69532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Package" r:id="rId5" imgW="700391" imgH="486383" progId="Package">
                  <p:embed/>
                </p:oleObj>
              </mc:Choice>
              <mc:Fallback>
                <p:oleObj name="Package" r:id="rId5" imgW="700391" imgH="486383" progId="Package">
                  <p:embed/>
                  <p:pic>
                    <p:nvPicPr>
                      <p:cNvPr id="9933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3139" y="3567114"/>
                        <a:ext cx="695325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9334" name="Picture 4" descr="NETtal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828800"/>
            <a:ext cx="5029200" cy="433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61" name="nettalk.mp3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664" y="4868864"/>
            <a:ext cx="719137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6" name="TextBox 1"/>
          <p:cNvSpPr txBox="1">
            <a:spLocks noChangeArrowheads="1"/>
          </p:cNvSpPr>
          <p:nvPr/>
        </p:nvSpPr>
        <p:spPr bwMode="auto">
          <a:xfrm>
            <a:off x="8904288" y="3500439"/>
            <a:ext cx="1306512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he-IL" dirty="0">
                <a:solidFill>
                  <a:srgbClr val="000000"/>
                </a:solidFill>
              </a:rPr>
              <a:t>https://</a:t>
            </a:r>
            <a:r>
              <a:rPr lang="en-US" altLang="he-IL" dirty="0">
                <a:solidFill>
                  <a:srgbClr val="000000"/>
                </a:solidFill>
                <a:hlinkClick r:id="rId9"/>
              </a:rPr>
              <a:t>www.youtube.com/watch?v=gakJlr3GecE</a:t>
            </a:r>
            <a:endParaRPr lang="he-IL" altLang="he-IL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16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62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876" fill="hold"/>
                                        <p:tgtEl>
                                          <p:spTgt spid="962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6261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626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he-IL" sz="1400">
                <a:solidFill>
                  <a:srgbClr val="000000"/>
                </a:solidFill>
              </a:rPr>
              <a:t>June 30, 2004</a:t>
            </a:r>
          </a:p>
        </p:txBody>
      </p:sp>
      <p:sp>
        <p:nvSpPr>
          <p:cNvPr id="10547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he-IL" sz="1400">
                <a:solidFill>
                  <a:srgbClr val="000000"/>
                </a:solidFill>
              </a:rPr>
              <a:t>L. Manevitz</a:t>
            </a:r>
          </a:p>
        </p:txBody>
      </p:sp>
      <p:sp>
        <p:nvSpPr>
          <p:cNvPr id="10547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he-IL"/>
              <a:t>Reading ZipCodes</a:t>
            </a:r>
            <a:br>
              <a:rPr lang="en-US" altLang="he-IL"/>
            </a:br>
            <a:r>
              <a:rPr lang="en-US" altLang="he-IL"/>
              <a:t>(LeCunn)</a:t>
            </a:r>
          </a:p>
        </p:txBody>
      </p:sp>
      <p:sp>
        <p:nvSpPr>
          <p:cNvPr id="10547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he-IL"/>
              <a:t>Trained Network to Identify Handwritten Zipcodes for US Postal Service</a:t>
            </a:r>
          </a:p>
          <a:p>
            <a:pPr eaLnBrk="1" hangingPunct="1"/>
            <a:r>
              <a:rPr lang="en-US" altLang="he-IL"/>
              <a:t>Very “engineered” modular network</a:t>
            </a:r>
          </a:p>
          <a:p>
            <a:pPr eaLnBrk="1" hangingPunct="1"/>
            <a:r>
              <a:rPr lang="en-US" altLang="he-IL"/>
              <a:t>Go to Slide</a:t>
            </a:r>
          </a:p>
        </p:txBody>
      </p:sp>
    </p:spTree>
    <p:extLst>
      <p:ext uri="{BB962C8B-B14F-4D97-AF65-F5344CB8AC3E}">
        <p14:creationId xmlns:p14="http://schemas.microsoft.com/office/powerpoint/2010/main" val="2580162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he-IL" sz="1400">
                <a:solidFill>
                  <a:srgbClr val="000000"/>
                </a:solidFill>
              </a:rPr>
              <a:t>June 30, 2004</a:t>
            </a:r>
          </a:p>
        </p:txBody>
      </p:sp>
      <p:sp>
        <p:nvSpPr>
          <p:cNvPr id="10752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he-IL" sz="1400">
                <a:solidFill>
                  <a:srgbClr val="000000"/>
                </a:solidFill>
              </a:rPr>
              <a:t>L. Manevitz</a:t>
            </a:r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he-IL"/>
              <a:t>Reading ZipCodes</a:t>
            </a:r>
            <a:br>
              <a:rPr lang="en-US" altLang="he-IL"/>
            </a:br>
            <a:r>
              <a:rPr lang="en-US" altLang="he-IL"/>
              <a:t>(LeCunn)</a:t>
            </a:r>
          </a:p>
        </p:txBody>
      </p:sp>
      <p:sp>
        <p:nvSpPr>
          <p:cNvPr id="10752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he-IL"/>
              <a:t>Trained Network to Identify Handwritten Zipcodes for US Postal Service</a:t>
            </a:r>
          </a:p>
          <a:p>
            <a:pPr eaLnBrk="1" hangingPunct="1"/>
            <a:r>
              <a:rPr lang="en-US" altLang="he-IL"/>
              <a:t>Very “engineered” modular network</a:t>
            </a:r>
          </a:p>
          <a:p>
            <a:pPr eaLnBrk="1" hangingPunct="1"/>
            <a:r>
              <a:rPr lang="en-US" altLang="he-IL"/>
              <a:t>Go to Slide</a:t>
            </a:r>
          </a:p>
        </p:txBody>
      </p:sp>
      <p:pic>
        <p:nvPicPr>
          <p:cNvPr id="107526" name="Picture 4" descr="zipcode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76" y="3429000"/>
            <a:ext cx="2263775" cy="274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9024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he-IL" sz="1400">
                <a:solidFill>
                  <a:srgbClr val="000000"/>
                </a:solidFill>
              </a:rPr>
              <a:t>June 30, 2004</a:t>
            </a:r>
          </a:p>
        </p:txBody>
      </p:sp>
      <p:sp>
        <p:nvSpPr>
          <p:cNvPr id="10957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he-IL" sz="1400">
                <a:solidFill>
                  <a:srgbClr val="000000"/>
                </a:solidFill>
              </a:rPr>
              <a:t>L. Manevitz</a:t>
            </a:r>
          </a:p>
        </p:txBody>
      </p:sp>
      <p:sp>
        <p:nvSpPr>
          <p:cNvPr id="1095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he-IL" altLang="he-IL"/>
          </a:p>
        </p:txBody>
      </p:sp>
      <p:sp>
        <p:nvSpPr>
          <p:cNvPr id="10957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he-IL" altLang="he-IL"/>
          </a:p>
        </p:txBody>
      </p:sp>
      <p:pic>
        <p:nvPicPr>
          <p:cNvPr id="109574" name="Picture 4" descr="zipcode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1" y="381000"/>
            <a:ext cx="5280025" cy="640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9083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he-IL" sz="1400">
                <a:solidFill>
                  <a:srgbClr val="000000"/>
                </a:solidFill>
              </a:rPr>
              <a:t>June 30, 2004</a:t>
            </a:r>
          </a:p>
        </p:txBody>
      </p:sp>
      <p:sp>
        <p:nvSpPr>
          <p:cNvPr id="11161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he-IL" sz="1400">
                <a:solidFill>
                  <a:srgbClr val="000000"/>
                </a:solidFill>
              </a:rPr>
              <a:t>L. Manevitz</a:t>
            </a:r>
          </a:p>
        </p:txBody>
      </p:sp>
      <p:sp>
        <p:nvSpPr>
          <p:cNvPr id="111620" name="Line 2"/>
          <p:cNvSpPr>
            <a:spLocks noChangeShapeType="1"/>
          </p:cNvSpPr>
          <p:nvPr/>
        </p:nvSpPr>
        <p:spPr bwMode="ltGray">
          <a:xfrm>
            <a:off x="5791200" y="30480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he-IL" sz="2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62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he-IL"/>
              <a:t>Prediction </a:t>
            </a:r>
          </a:p>
        </p:txBody>
      </p:sp>
      <p:sp>
        <p:nvSpPr>
          <p:cNvPr id="111622" name="Rectangle 4"/>
          <p:cNvSpPr>
            <a:spLocks noChangeArrowheads="1"/>
          </p:cNvSpPr>
          <p:nvPr/>
        </p:nvSpPr>
        <p:spPr bwMode="auto">
          <a:xfrm>
            <a:off x="1981200" y="2667000"/>
            <a:ext cx="25146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kumimoji="0" lang="en-US" altLang="he-IL" sz="3000" b="1">
                <a:solidFill>
                  <a:srgbClr val="000000"/>
                </a:solidFill>
                <a:latin typeface="Arial" panose="020B0604020202020204" pitchFamily="34" charset="0"/>
              </a:rPr>
              <a:t>Input</a:t>
            </a:r>
          </a:p>
        </p:txBody>
      </p:sp>
      <p:sp>
        <p:nvSpPr>
          <p:cNvPr id="111623" name="Line 5"/>
          <p:cNvSpPr>
            <a:spLocks noChangeShapeType="1"/>
          </p:cNvSpPr>
          <p:nvPr/>
        </p:nvSpPr>
        <p:spPr bwMode="auto">
          <a:xfrm>
            <a:off x="4419600" y="30480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he-IL" sz="2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624" name="Rectangle 6"/>
          <p:cNvSpPr>
            <a:spLocks noChangeArrowheads="1"/>
          </p:cNvSpPr>
          <p:nvPr/>
        </p:nvSpPr>
        <p:spPr bwMode="auto">
          <a:xfrm>
            <a:off x="6705600" y="2743200"/>
            <a:ext cx="14478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kumimoji="0" lang="en-US" altLang="he-IL" sz="3000" b="1">
                <a:solidFill>
                  <a:srgbClr val="000000"/>
                </a:solidFill>
                <a:latin typeface="Arial" panose="020B0604020202020204" pitchFamily="34" charset="0"/>
              </a:rPr>
              <a:t>NN</a:t>
            </a:r>
          </a:p>
        </p:txBody>
      </p:sp>
      <p:sp>
        <p:nvSpPr>
          <p:cNvPr id="111625" name="Line 7"/>
          <p:cNvSpPr>
            <a:spLocks noChangeShapeType="1"/>
          </p:cNvSpPr>
          <p:nvPr/>
        </p:nvSpPr>
        <p:spPr bwMode="auto">
          <a:xfrm>
            <a:off x="8229600" y="32004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he-IL" sz="2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626" name="Line 8"/>
          <p:cNvSpPr>
            <a:spLocks noChangeShapeType="1"/>
          </p:cNvSpPr>
          <p:nvPr/>
        </p:nvSpPr>
        <p:spPr bwMode="auto">
          <a:xfrm flipV="1">
            <a:off x="3429000" y="1828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he-IL" sz="2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627" name="Line 9"/>
          <p:cNvSpPr>
            <a:spLocks noChangeShapeType="1"/>
          </p:cNvSpPr>
          <p:nvPr/>
        </p:nvSpPr>
        <p:spPr bwMode="auto">
          <a:xfrm>
            <a:off x="3505200" y="1828800"/>
            <a:ext cx="335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he-IL" sz="2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628" name="Oval 10"/>
          <p:cNvSpPr>
            <a:spLocks noChangeArrowheads="1"/>
          </p:cNvSpPr>
          <p:nvPr/>
        </p:nvSpPr>
        <p:spPr bwMode="auto">
          <a:xfrm>
            <a:off x="5029200" y="2743200"/>
            <a:ext cx="7620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kumimoji="0" lang="en-US" altLang="he-IL" sz="3000" b="1">
                <a:solidFill>
                  <a:srgbClr val="000000"/>
                </a:solidFill>
                <a:latin typeface="Arial" panose="020B0604020202020204" pitchFamily="34" charset="0"/>
              </a:rPr>
              <a:t>delay</a:t>
            </a:r>
          </a:p>
        </p:txBody>
      </p:sp>
      <p:sp>
        <p:nvSpPr>
          <p:cNvPr id="111629" name="Line 11"/>
          <p:cNvSpPr>
            <a:spLocks noChangeShapeType="1"/>
          </p:cNvSpPr>
          <p:nvPr/>
        </p:nvSpPr>
        <p:spPr bwMode="auto">
          <a:xfrm>
            <a:off x="7772400" y="17526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he-IL" sz="2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630" name="AutoShape 12"/>
          <p:cNvSpPr>
            <a:spLocks noChangeArrowheads="1"/>
          </p:cNvSpPr>
          <p:nvPr/>
        </p:nvSpPr>
        <p:spPr bwMode="auto">
          <a:xfrm>
            <a:off x="8763000" y="2590800"/>
            <a:ext cx="1219200" cy="1295400"/>
          </a:xfrm>
          <a:prstGeom prst="flowChartDecision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kumimoji="0" lang="en-US" altLang="he-IL" sz="3000" b="1">
                <a:solidFill>
                  <a:srgbClr val="000000"/>
                </a:solidFill>
                <a:latin typeface="Arial" panose="020B0604020202020204" pitchFamily="34" charset="0"/>
              </a:rPr>
              <a:t>Compare</a:t>
            </a:r>
          </a:p>
        </p:txBody>
      </p:sp>
      <p:sp>
        <p:nvSpPr>
          <p:cNvPr id="111631" name="Line 13"/>
          <p:cNvSpPr>
            <a:spLocks noChangeShapeType="1"/>
          </p:cNvSpPr>
          <p:nvPr/>
        </p:nvSpPr>
        <p:spPr bwMode="auto">
          <a:xfrm>
            <a:off x="9372600" y="1828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he-IL" sz="2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632" name="Line 14"/>
          <p:cNvSpPr>
            <a:spLocks noChangeShapeType="1"/>
          </p:cNvSpPr>
          <p:nvPr/>
        </p:nvSpPr>
        <p:spPr bwMode="auto">
          <a:xfrm>
            <a:off x="9372600" y="4038600"/>
            <a:ext cx="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he-IL" sz="2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633" name="Line 15"/>
          <p:cNvSpPr>
            <a:spLocks noChangeShapeType="1"/>
          </p:cNvSpPr>
          <p:nvPr/>
        </p:nvSpPr>
        <p:spPr bwMode="auto">
          <a:xfrm flipH="1" flipV="1">
            <a:off x="6858000" y="2590800"/>
            <a:ext cx="2438400" cy="3124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he-IL" sz="2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634" name="Rectangle 16"/>
          <p:cNvSpPr>
            <a:spLocks noChangeArrowheads="1"/>
          </p:cNvSpPr>
          <p:nvPr/>
        </p:nvSpPr>
        <p:spPr bwMode="ltGray">
          <a:xfrm>
            <a:off x="6781800" y="1295400"/>
            <a:ext cx="11430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he-IL" b="1">
                <a:solidFill>
                  <a:srgbClr val="000000"/>
                </a:solidFill>
              </a:rPr>
              <a:t>PLANT</a:t>
            </a:r>
          </a:p>
        </p:txBody>
      </p:sp>
    </p:spTree>
    <p:extLst>
      <p:ext uri="{BB962C8B-B14F-4D97-AF65-F5344CB8AC3E}">
        <p14:creationId xmlns:p14="http://schemas.microsoft.com/office/powerpoint/2010/main" val="1698574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he-IL" sz="1400">
                <a:solidFill>
                  <a:srgbClr val="000000"/>
                </a:solidFill>
              </a:rPr>
              <a:t>June 30, 2004</a:t>
            </a:r>
          </a:p>
        </p:txBody>
      </p:sp>
      <p:sp>
        <p:nvSpPr>
          <p:cNvPr id="14848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he-IL" sz="1400">
                <a:solidFill>
                  <a:srgbClr val="000000"/>
                </a:solidFill>
              </a:rPr>
              <a:t>L. Manevitz</a:t>
            </a:r>
          </a:p>
        </p:txBody>
      </p:sp>
      <p:sp>
        <p:nvSpPr>
          <p:cNvPr id="148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he-IL"/>
              <a:t>Training NN to Predict</a:t>
            </a:r>
          </a:p>
        </p:txBody>
      </p:sp>
      <p:sp>
        <p:nvSpPr>
          <p:cNvPr id="14848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he-IL" altLang="he-IL"/>
          </a:p>
        </p:txBody>
      </p:sp>
      <p:pic>
        <p:nvPicPr>
          <p:cNvPr id="148486" name="Picture 4" descr="figure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1" y="1752601"/>
            <a:ext cx="4983163" cy="355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4890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</a:t>
            </a:r>
            <a:r>
              <a:rPr lang="en-US" dirty="0" err="1"/>
              <a:t>Backprop</a:t>
            </a:r>
            <a:r>
              <a:rPr lang="en-US" dirty="0"/>
              <a:t> in FF NN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Today</a:t>
            </a:r>
          </a:p>
          <a:p>
            <a:pPr lvl="1"/>
            <a:r>
              <a:rPr lang="en-US" dirty="0"/>
              <a:t>A quick word or two on Backpropagation:   A </a:t>
            </a:r>
          </a:p>
          <a:p>
            <a:pPr lvl="1"/>
            <a:r>
              <a:rPr lang="en-US" dirty="0"/>
              <a:t>Example of Non-linear Separated Trained via </a:t>
            </a:r>
            <a:r>
              <a:rPr lang="en-US" dirty="0" err="1"/>
              <a:t>Backprop</a:t>
            </a:r>
            <a:r>
              <a:rPr lang="en-US" dirty="0"/>
              <a:t> (review)</a:t>
            </a:r>
          </a:p>
          <a:p>
            <a:pPr lvl="1"/>
            <a:r>
              <a:rPr lang="en-US" dirty="0" err="1"/>
              <a:t>NetTalk</a:t>
            </a:r>
            <a:r>
              <a:rPr lang="en-US" dirty="0"/>
              <a:t>:  A revolutionary application – showed non-trivial applications possible  TEXT-to Speech</a:t>
            </a:r>
          </a:p>
          <a:p>
            <a:pPr lvl="1"/>
            <a:r>
              <a:rPr lang="en-US" dirty="0" err="1"/>
              <a:t>Glovetalk</a:t>
            </a:r>
            <a:r>
              <a:rPr lang="en-US" dirty="0"/>
              <a:t>:  Divide and Conquer   Hand Language to Speech</a:t>
            </a:r>
          </a:p>
          <a:p>
            <a:pPr lvl="1"/>
            <a:r>
              <a:rPr lang="en-US" dirty="0" err="1"/>
              <a:t>Zipcodes</a:t>
            </a:r>
            <a:r>
              <a:rPr lang="en-US" dirty="0"/>
              <a:t>  Handwriting Application.   Forerunner of Modern Architectures –such as convolutional networks.  Follows on </a:t>
            </a:r>
            <a:r>
              <a:rPr lang="en-US" dirty="0" err="1"/>
              <a:t>Fukishuma</a:t>
            </a:r>
            <a:r>
              <a:rPr lang="en-US" dirty="0"/>
              <a:t> </a:t>
            </a:r>
            <a:r>
              <a:rPr lang="en-US" dirty="0" err="1"/>
              <a:t>Neocognition</a:t>
            </a:r>
            <a:r>
              <a:rPr lang="en-US" dirty="0"/>
              <a:t> ; Modern Vision follows on ideas here. </a:t>
            </a:r>
          </a:p>
          <a:p>
            <a:pPr lvl="1"/>
            <a:endParaRPr lang="en-US" dirty="0"/>
          </a:p>
          <a:p>
            <a:pPr lvl="1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40674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Content Placeholder 3" descr="backprop very good hand summary page.pdf - Adobe Acrobat Reader DC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3263" y="-1843547"/>
            <a:ext cx="17473495" cy="9406860"/>
          </a:xfrm>
        </p:spPr>
      </p:pic>
    </p:spTree>
    <p:extLst>
      <p:ext uri="{BB962C8B-B14F-4D97-AF65-F5344CB8AC3E}">
        <p14:creationId xmlns:p14="http://schemas.microsoft.com/office/powerpoint/2010/main" val="3264051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854600" y="1030288"/>
            <a:ext cx="2168280" cy="3748352"/>
            <a:chOff x="7854600" y="1030288"/>
            <a:chExt cx="2168280" cy="3748352"/>
          </a:xfrm>
        </p:grpSpPr>
        <p:sp>
          <p:nvSpPr>
            <p:cNvPr id="8" name="Oval 7"/>
            <p:cNvSpPr/>
            <p:nvPr/>
          </p:nvSpPr>
          <p:spPr>
            <a:xfrm>
              <a:off x="7893921" y="1385740"/>
              <a:ext cx="250723" cy="3521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Oval 9"/>
            <p:cNvSpPr/>
            <p:nvPr/>
          </p:nvSpPr>
          <p:spPr>
            <a:xfrm>
              <a:off x="8530661" y="1030288"/>
              <a:ext cx="250723" cy="3521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Oval 10"/>
            <p:cNvSpPr/>
            <p:nvPr/>
          </p:nvSpPr>
          <p:spPr>
            <a:xfrm>
              <a:off x="8591348" y="1607283"/>
              <a:ext cx="250723" cy="3521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Oval 11"/>
            <p:cNvSpPr/>
            <p:nvPr/>
          </p:nvSpPr>
          <p:spPr>
            <a:xfrm>
              <a:off x="8552629" y="2120104"/>
              <a:ext cx="250723" cy="3521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Oval 12"/>
            <p:cNvSpPr/>
            <p:nvPr/>
          </p:nvSpPr>
          <p:spPr>
            <a:xfrm>
              <a:off x="8552628" y="2619813"/>
              <a:ext cx="250723" cy="3521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Oval 13"/>
            <p:cNvSpPr/>
            <p:nvPr/>
          </p:nvSpPr>
          <p:spPr>
            <a:xfrm>
              <a:off x="8555832" y="3084331"/>
              <a:ext cx="250723" cy="3521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Oval 14"/>
            <p:cNvSpPr/>
            <p:nvPr/>
          </p:nvSpPr>
          <p:spPr>
            <a:xfrm>
              <a:off x="8534081" y="4426444"/>
              <a:ext cx="250723" cy="3521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8166419" y="1163661"/>
              <a:ext cx="364241" cy="2831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8166420" y="1347961"/>
              <a:ext cx="364240" cy="6659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8044516" y="1827633"/>
              <a:ext cx="470040" cy="25500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endCxn id="15" idx="1"/>
            </p:cNvCxnSpPr>
            <p:nvPr/>
          </p:nvCxnSpPr>
          <p:spPr>
            <a:xfrm>
              <a:off x="8019282" y="2262004"/>
              <a:ext cx="551517" cy="22160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9134045" y="1504831"/>
              <a:ext cx="250723" cy="3521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" name="Oval 25"/>
            <p:cNvSpPr/>
            <p:nvPr/>
          </p:nvSpPr>
          <p:spPr>
            <a:xfrm>
              <a:off x="9169587" y="2062501"/>
              <a:ext cx="267894" cy="4038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Oval 26"/>
            <p:cNvSpPr/>
            <p:nvPr/>
          </p:nvSpPr>
          <p:spPr>
            <a:xfrm>
              <a:off x="9127039" y="2558458"/>
              <a:ext cx="250723" cy="3521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Oval 27"/>
            <p:cNvSpPr/>
            <p:nvPr/>
          </p:nvSpPr>
          <p:spPr>
            <a:xfrm>
              <a:off x="9118955" y="3178926"/>
              <a:ext cx="250723" cy="3521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Oval 28"/>
            <p:cNvSpPr/>
            <p:nvPr/>
          </p:nvSpPr>
          <p:spPr>
            <a:xfrm>
              <a:off x="9772157" y="2382360"/>
              <a:ext cx="250723" cy="3521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Oval 29"/>
            <p:cNvSpPr/>
            <p:nvPr/>
          </p:nvSpPr>
          <p:spPr>
            <a:xfrm>
              <a:off x="8544657" y="3519546"/>
              <a:ext cx="285722" cy="3634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Oval 30"/>
            <p:cNvSpPr/>
            <p:nvPr/>
          </p:nvSpPr>
          <p:spPr>
            <a:xfrm>
              <a:off x="8575250" y="3973289"/>
              <a:ext cx="250723" cy="3521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Oval 31"/>
            <p:cNvSpPr/>
            <p:nvPr/>
          </p:nvSpPr>
          <p:spPr>
            <a:xfrm>
              <a:off x="7854600" y="2040222"/>
              <a:ext cx="250723" cy="3521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99" y="501492"/>
            <a:ext cx="5992813" cy="5707063"/>
          </a:xfrm>
          <a:prstGeom prst="rect">
            <a:avLst/>
          </a:prstGeom>
          <a:solidFill>
            <a:srgbClr val="FF0000"/>
          </a:solidFill>
          <a:ln>
            <a:noFill/>
          </a:ln>
        </p:spPr>
      </p:pic>
      <p:sp>
        <p:nvSpPr>
          <p:cNvPr id="24" name="Freeform 23"/>
          <p:cNvSpPr/>
          <p:nvPr/>
        </p:nvSpPr>
        <p:spPr>
          <a:xfrm>
            <a:off x="2890934" y="1737936"/>
            <a:ext cx="2039545" cy="2610034"/>
          </a:xfrm>
          <a:custGeom>
            <a:avLst/>
            <a:gdLst>
              <a:gd name="connsiteX0" fmla="*/ 1104900 w 2039545"/>
              <a:gd name="connsiteY0" fmla="*/ 184 h 2610034"/>
              <a:gd name="connsiteX1" fmla="*/ 1200150 w 2039545"/>
              <a:gd name="connsiteY1" fmla="*/ 57334 h 2610034"/>
              <a:gd name="connsiteX2" fmla="*/ 1257300 w 2039545"/>
              <a:gd name="connsiteY2" fmla="*/ 95434 h 2610034"/>
              <a:gd name="connsiteX3" fmla="*/ 1333500 w 2039545"/>
              <a:gd name="connsiteY3" fmla="*/ 133534 h 2610034"/>
              <a:gd name="connsiteX4" fmla="*/ 1390650 w 2039545"/>
              <a:gd name="connsiteY4" fmla="*/ 381184 h 2610034"/>
              <a:gd name="connsiteX5" fmla="*/ 1428750 w 2039545"/>
              <a:gd name="connsiteY5" fmla="*/ 533584 h 2610034"/>
              <a:gd name="connsiteX6" fmla="*/ 1466850 w 2039545"/>
              <a:gd name="connsiteY6" fmla="*/ 647884 h 2610034"/>
              <a:gd name="connsiteX7" fmla="*/ 1504950 w 2039545"/>
              <a:gd name="connsiteY7" fmla="*/ 819334 h 2610034"/>
              <a:gd name="connsiteX8" fmla="*/ 1543050 w 2039545"/>
              <a:gd name="connsiteY8" fmla="*/ 876484 h 2610034"/>
              <a:gd name="connsiteX9" fmla="*/ 1562100 w 2039545"/>
              <a:gd name="connsiteY9" fmla="*/ 971734 h 2610034"/>
              <a:gd name="connsiteX10" fmla="*/ 1619250 w 2039545"/>
              <a:gd name="connsiteY10" fmla="*/ 1181284 h 2610034"/>
              <a:gd name="connsiteX11" fmla="*/ 1657350 w 2039545"/>
              <a:gd name="connsiteY11" fmla="*/ 1409884 h 2610034"/>
              <a:gd name="connsiteX12" fmla="*/ 1695450 w 2039545"/>
              <a:gd name="connsiteY12" fmla="*/ 1695634 h 2610034"/>
              <a:gd name="connsiteX13" fmla="*/ 1733550 w 2039545"/>
              <a:gd name="connsiteY13" fmla="*/ 1809934 h 2610034"/>
              <a:gd name="connsiteX14" fmla="*/ 1752600 w 2039545"/>
              <a:gd name="connsiteY14" fmla="*/ 1867084 h 2610034"/>
              <a:gd name="connsiteX15" fmla="*/ 1790700 w 2039545"/>
              <a:gd name="connsiteY15" fmla="*/ 1924234 h 2610034"/>
              <a:gd name="connsiteX16" fmla="*/ 1866900 w 2039545"/>
              <a:gd name="connsiteY16" fmla="*/ 2019484 h 2610034"/>
              <a:gd name="connsiteX17" fmla="*/ 1905000 w 2039545"/>
              <a:gd name="connsiteY17" fmla="*/ 2095684 h 2610034"/>
              <a:gd name="connsiteX18" fmla="*/ 1943100 w 2039545"/>
              <a:gd name="connsiteY18" fmla="*/ 2152834 h 2610034"/>
              <a:gd name="connsiteX19" fmla="*/ 1962150 w 2039545"/>
              <a:gd name="connsiteY19" fmla="*/ 2209984 h 2610034"/>
              <a:gd name="connsiteX20" fmla="*/ 2038350 w 2039545"/>
              <a:gd name="connsiteY20" fmla="*/ 2324284 h 2610034"/>
              <a:gd name="connsiteX21" fmla="*/ 1962150 w 2039545"/>
              <a:gd name="connsiteY21" fmla="*/ 2590984 h 2610034"/>
              <a:gd name="connsiteX22" fmla="*/ 1905000 w 2039545"/>
              <a:gd name="connsiteY22" fmla="*/ 2610034 h 2610034"/>
              <a:gd name="connsiteX23" fmla="*/ 1200150 w 2039545"/>
              <a:gd name="connsiteY23" fmla="*/ 2590984 h 2610034"/>
              <a:gd name="connsiteX24" fmla="*/ 1047750 w 2039545"/>
              <a:gd name="connsiteY24" fmla="*/ 2533834 h 2610034"/>
              <a:gd name="connsiteX25" fmla="*/ 990600 w 2039545"/>
              <a:gd name="connsiteY25" fmla="*/ 2514784 h 2610034"/>
              <a:gd name="connsiteX26" fmla="*/ 914400 w 2039545"/>
              <a:gd name="connsiteY26" fmla="*/ 2476684 h 2610034"/>
              <a:gd name="connsiteX27" fmla="*/ 857250 w 2039545"/>
              <a:gd name="connsiteY27" fmla="*/ 2457634 h 2610034"/>
              <a:gd name="connsiteX28" fmla="*/ 800100 w 2039545"/>
              <a:gd name="connsiteY28" fmla="*/ 2419534 h 2610034"/>
              <a:gd name="connsiteX29" fmla="*/ 742950 w 2039545"/>
              <a:gd name="connsiteY29" fmla="*/ 2400484 h 2610034"/>
              <a:gd name="connsiteX30" fmla="*/ 571500 w 2039545"/>
              <a:gd name="connsiteY30" fmla="*/ 2305234 h 2610034"/>
              <a:gd name="connsiteX31" fmla="*/ 514350 w 2039545"/>
              <a:gd name="connsiteY31" fmla="*/ 2248084 h 2610034"/>
              <a:gd name="connsiteX32" fmla="*/ 457200 w 2039545"/>
              <a:gd name="connsiteY32" fmla="*/ 2209984 h 2610034"/>
              <a:gd name="connsiteX33" fmla="*/ 419100 w 2039545"/>
              <a:gd name="connsiteY33" fmla="*/ 2152834 h 2610034"/>
              <a:gd name="connsiteX34" fmla="*/ 304800 w 2039545"/>
              <a:gd name="connsiteY34" fmla="*/ 2057584 h 2610034"/>
              <a:gd name="connsiteX35" fmla="*/ 266700 w 2039545"/>
              <a:gd name="connsiteY35" fmla="*/ 1981384 h 2610034"/>
              <a:gd name="connsiteX36" fmla="*/ 228600 w 2039545"/>
              <a:gd name="connsiteY36" fmla="*/ 1924234 h 2610034"/>
              <a:gd name="connsiteX37" fmla="*/ 190500 w 2039545"/>
              <a:gd name="connsiteY37" fmla="*/ 1809934 h 2610034"/>
              <a:gd name="connsiteX38" fmla="*/ 152400 w 2039545"/>
              <a:gd name="connsiteY38" fmla="*/ 1695634 h 2610034"/>
              <a:gd name="connsiteX39" fmla="*/ 133350 w 2039545"/>
              <a:gd name="connsiteY39" fmla="*/ 1638484 h 2610034"/>
              <a:gd name="connsiteX40" fmla="*/ 95250 w 2039545"/>
              <a:gd name="connsiteY40" fmla="*/ 1581334 h 2610034"/>
              <a:gd name="connsiteX41" fmla="*/ 38100 w 2039545"/>
              <a:gd name="connsiteY41" fmla="*/ 1447984 h 2610034"/>
              <a:gd name="connsiteX42" fmla="*/ 0 w 2039545"/>
              <a:gd name="connsiteY42" fmla="*/ 1333684 h 2610034"/>
              <a:gd name="connsiteX43" fmla="*/ 19050 w 2039545"/>
              <a:gd name="connsiteY43" fmla="*/ 685984 h 2610034"/>
              <a:gd name="connsiteX44" fmla="*/ 171450 w 2039545"/>
              <a:gd name="connsiteY44" fmla="*/ 533584 h 2610034"/>
              <a:gd name="connsiteX45" fmla="*/ 285750 w 2039545"/>
              <a:gd name="connsiteY45" fmla="*/ 419284 h 2610034"/>
              <a:gd name="connsiteX46" fmla="*/ 457200 w 2039545"/>
              <a:gd name="connsiteY46" fmla="*/ 304984 h 2610034"/>
              <a:gd name="connsiteX47" fmla="*/ 514350 w 2039545"/>
              <a:gd name="connsiteY47" fmla="*/ 266884 h 2610034"/>
              <a:gd name="connsiteX48" fmla="*/ 628650 w 2039545"/>
              <a:gd name="connsiteY48" fmla="*/ 190684 h 2610034"/>
              <a:gd name="connsiteX49" fmla="*/ 685800 w 2039545"/>
              <a:gd name="connsiteY49" fmla="*/ 152584 h 2610034"/>
              <a:gd name="connsiteX50" fmla="*/ 742950 w 2039545"/>
              <a:gd name="connsiteY50" fmla="*/ 133534 h 2610034"/>
              <a:gd name="connsiteX51" fmla="*/ 971550 w 2039545"/>
              <a:gd name="connsiteY51" fmla="*/ 95434 h 2610034"/>
              <a:gd name="connsiteX52" fmla="*/ 1085850 w 2039545"/>
              <a:gd name="connsiteY52" fmla="*/ 38284 h 2610034"/>
              <a:gd name="connsiteX53" fmla="*/ 1104900 w 2039545"/>
              <a:gd name="connsiteY53" fmla="*/ 184 h 2610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039545" h="2610034">
                <a:moveTo>
                  <a:pt x="1104900" y="184"/>
                </a:moveTo>
                <a:cubicBezTo>
                  <a:pt x="1123950" y="3359"/>
                  <a:pt x="1168752" y="37710"/>
                  <a:pt x="1200150" y="57334"/>
                </a:cubicBezTo>
                <a:cubicBezTo>
                  <a:pt x="1219565" y="69468"/>
                  <a:pt x="1237421" y="84075"/>
                  <a:pt x="1257300" y="95434"/>
                </a:cubicBezTo>
                <a:cubicBezTo>
                  <a:pt x="1281956" y="109523"/>
                  <a:pt x="1308100" y="120834"/>
                  <a:pt x="1333500" y="133534"/>
                </a:cubicBezTo>
                <a:cubicBezTo>
                  <a:pt x="1413801" y="253985"/>
                  <a:pt x="1350363" y="139465"/>
                  <a:pt x="1390650" y="381184"/>
                </a:cubicBezTo>
                <a:cubicBezTo>
                  <a:pt x="1399258" y="432835"/>
                  <a:pt x="1412191" y="483908"/>
                  <a:pt x="1428750" y="533584"/>
                </a:cubicBezTo>
                <a:cubicBezTo>
                  <a:pt x="1441450" y="571684"/>
                  <a:pt x="1460248" y="608270"/>
                  <a:pt x="1466850" y="647884"/>
                </a:cubicBezTo>
                <a:cubicBezTo>
                  <a:pt x="1474167" y="691784"/>
                  <a:pt x="1481502" y="772437"/>
                  <a:pt x="1504950" y="819334"/>
                </a:cubicBezTo>
                <a:cubicBezTo>
                  <a:pt x="1515189" y="839812"/>
                  <a:pt x="1530350" y="857434"/>
                  <a:pt x="1543050" y="876484"/>
                </a:cubicBezTo>
                <a:cubicBezTo>
                  <a:pt x="1549400" y="908234"/>
                  <a:pt x="1554247" y="940322"/>
                  <a:pt x="1562100" y="971734"/>
                </a:cubicBezTo>
                <a:cubicBezTo>
                  <a:pt x="1599035" y="1119473"/>
                  <a:pt x="1572822" y="902715"/>
                  <a:pt x="1619250" y="1181284"/>
                </a:cubicBezTo>
                <a:cubicBezTo>
                  <a:pt x="1631950" y="1257484"/>
                  <a:pt x="1647768" y="1333229"/>
                  <a:pt x="1657350" y="1409884"/>
                </a:cubicBezTo>
                <a:cubicBezTo>
                  <a:pt x="1660169" y="1432437"/>
                  <a:pt x="1688280" y="1664564"/>
                  <a:pt x="1695450" y="1695634"/>
                </a:cubicBezTo>
                <a:cubicBezTo>
                  <a:pt x="1704481" y="1734766"/>
                  <a:pt x="1720850" y="1771834"/>
                  <a:pt x="1733550" y="1809934"/>
                </a:cubicBezTo>
                <a:cubicBezTo>
                  <a:pt x="1739900" y="1828984"/>
                  <a:pt x="1741461" y="1850376"/>
                  <a:pt x="1752600" y="1867084"/>
                </a:cubicBezTo>
                <a:cubicBezTo>
                  <a:pt x="1765300" y="1886134"/>
                  <a:pt x="1780461" y="1903756"/>
                  <a:pt x="1790700" y="1924234"/>
                </a:cubicBezTo>
                <a:cubicBezTo>
                  <a:pt x="1836708" y="2016249"/>
                  <a:pt x="1770561" y="1955258"/>
                  <a:pt x="1866900" y="2019484"/>
                </a:cubicBezTo>
                <a:cubicBezTo>
                  <a:pt x="1879600" y="2044884"/>
                  <a:pt x="1890911" y="2071028"/>
                  <a:pt x="1905000" y="2095684"/>
                </a:cubicBezTo>
                <a:cubicBezTo>
                  <a:pt x="1916359" y="2115563"/>
                  <a:pt x="1932861" y="2132356"/>
                  <a:pt x="1943100" y="2152834"/>
                </a:cubicBezTo>
                <a:cubicBezTo>
                  <a:pt x="1952080" y="2170795"/>
                  <a:pt x="1952398" y="2192431"/>
                  <a:pt x="1962150" y="2209984"/>
                </a:cubicBezTo>
                <a:cubicBezTo>
                  <a:pt x="1984388" y="2250012"/>
                  <a:pt x="2038350" y="2324284"/>
                  <a:pt x="2038350" y="2324284"/>
                </a:cubicBezTo>
                <a:cubicBezTo>
                  <a:pt x="2023244" y="2505553"/>
                  <a:pt x="2081172" y="2531473"/>
                  <a:pt x="1962150" y="2590984"/>
                </a:cubicBezTo>
                <a:cubicBezTo>
                  <a:pt x="1944189" y="2599964"/>
                  <a:pt x="1924050" y="2603684"/>
                  <a:pt x="1905000" y="2610034"/>
                </a:cubicBezTo>
                <a:cubicBezTo>
                  <a:pt x="1670050" y="2603684"/>
                  <a:pt x="1434907" y="2602436"/>
                  <a:pt x="1200150" y="2590984"/>
                </a:cubicBezTo>
                <a:cubicBezTo>
                  <a:pt x="1134095" y="2587762"/>
                  <a:pt x="1106481" y="2559005"/>
                  <a:pt x="1047750" y="2533834"/>
                </a:cubicBezTo>
                <a:cubicBezTo>
                  <a:pt x="1029293" y="2525924"/>
                  <a:pt x="1009057" y="2522694"/>
                  <a:pt x="990600" y="2514784"/>
                </a:cubicBezTo>
                <a:cubicBezTo>
                  <a:pt x="964498" y="2503597"/>
                  <a:pt x="940502" y="2487871"/>
                  <a:pt x="914400" y="2476684"/>
                </a:cubicBezTo>
                <a:cubicBezTo>
                  <a:pt x="895943" y="2468774"/>
                  <a:pt x="875211" y="2466614"/>
                  <a:pt x="857250" y="2457634"/>
                </a:cubicBezTo>
                <a:cubicBezTo>
                  <a:pt x="836772" y="2447395"/>
                  <a:pt x="820578" y="2429773"/>
                  <a:pt x="800100" y="2419534"/>
                </a:cubicBezTo>
                <a:cubicBezTo>
                  <a:pt x="782139" y="2410554"/>
                  <a:pt x="760503" y="2410236"/>
                  <a:pt x="742950" y="2400484"/>
                </a:cubicBezTo>
                <a:cubicBezTo>
                  <a:pt x="546438" y="2291311"/>
                  <a:pt x="700816" y="2348339"/>
                  <a:pt x="571500" y="2305234"/>
                </a:cubicBezTo>
                <a:cubicBezTo>
                  <a:pt x="552450" y="2286184"/>
                  <a:pt x="535046" y="2265331"/>
                  <a:pt x="514350" y="2248084"/>
                </a:cubicBezTo>
                <a:cubicBezTo>
                  <a:pt x="496761" y="2233427"/>
                  <a:pt x="473389" y="2226173"/>
                  <a:pt x="457200" y="2209984"/>
                </a:cubicBezTo>
                <a:cubicBezTo>
                  <a:pt x="441011" y="2193795"/>
                  <a:pt x="433757" y="2170423"/>
                  <a:pt x="419100" y="2152834"/>
                </a:cubicBezTo>
                <a:cubicBezTo>
                  <a:pt x="373263" y="2097829"/>
                  <a:pt x="360994" y="2095046"/>
                  <a:pt x="304800" y="2057584"/>
                </a:cubicBezTo>
                <a:cubicBezTo>
                  <a:pt x="292100" y="2032184"/>
                  <a:pt x="280789" y="2006040"/>
                  <a:pt x="266700" y="1981384"/>
                </a:cubicBezTo>
                <a:cubicBezTo>
                  <a:pt x="255341" y="1961505"/>
                  <a:pt x="237899" y="1945156"/>
                  <a:pt x="228600" y="1924234"/>
                </a:cubicBezTo>
                <a:cubicBezTo>
                  <a:pt x="212289" y="1887534"/>
                  <a:pt x="203200" y="1848034"/>
                  <a:pt x="190500" y="1809934"/>
                </a:cubicBezTo>
                <a:lnTo>
                  <a:pt x="152400" y="1695634"/>
                </a:lnTo>
                <a:cubicBezTo>
                  <a:pt x="146050" y="1676584"/>
                  <a:pt x="144489" y="1655192"/>
                  <a:pt x="133350" y="1638484"/>
                </a:cubicBezTo>
                <a:lnTo>
                  <a:pt x="95250" y="1581334"/>
                </a:lnTo>
                <a:cubicBezTo>
                  <a:pt x="44857" y="1379762"/>
                  <a:pt x="113276" y="1617129"/>
                  <a:pt x="38100" y="1447984"/>
                </a:cubicBezTo>
                <a:cubicBezTo>
                  <a:pt x="21789" y="1411284"/>
                  <a:pt x="0" y="1333684"/>
                  <a:pt x="0" y="1333684"/>
                </a:cubicBezTo>
                <a:cubicBezTo>
                  <a:pt x="6350" y="1117784"/>
                  <a:pt x="-7741" y="900309"/>
                  <a:pt x="19050" y="685984"/>
                </a:cubicBezTo>
                <a:cubicBezTo>
                  <a:pt x="35861" y="551496"/>
                  <a:pt x="100894" y="590028"/>
                  <a:pt x="171450" y="533584"/>
                </a:cubicBezTo>
                <a:cubicBezTo>
                  <a:pt x="213524" y="499924"/>
                  <a:pt x="240918" y="449172"/>
                  <a:pt x="285750" y="419284"/>
                </a:cubicBezTo>
                <a:lnTo>
                  <a:pt x="457200" y="304984"/>
                </a:lnTo>
                <a:cubicBezTo>
                  <a:pt x="476250" y="292284"/>
                  <a:pt x="498161" y="283073"/>
                  <a:pt x="514350" y="266884"/>
                </a:cubicBezTo>
                <a:cubicBezTo>
                  <a:pt x="622687" y="158547"/>
                  <a:pt x="518372" y="245823"/>
                  <a:pt x="628650" y="190684"/>
                </a:cubicBezTo>
                <a:cubicBezTo>
                  <a:pt x="649128" y="180445"/>
                  <a:pt x="665322" y="162823"/>
                  <a:pt x="685800" y="152584"/>
                </a:cubicBezTo>
                <a:cubicBezTo>
                  <a:pt x="703761" y="143604"/>
                  <a:pt x="723642" y="139051"/>
                  <a:pt x="742950" y="133534"/>
                </a:cubicBezTo>
                <a:cubicBezTo>
                  <a:pt x="840846" y="105564"/>
                  <a:pt x="847863" y="110895"/>
                  <a:pt x="971550" y="95434"/>
                </a:cubicBezTo>
                <a:cubicBezTo>
                  <a:pt x="1019715" y="63324"/>
                  <a:pt x="1029514" y="49551"/>
                  <a:pt x="1085850" y="38284"/>
                </a:cubicBezTo>
                <a:cubicBezTo>
                  <a:pt x="1098303" y="35793"/>
                  <a:pt x="1085850" y="-2991"/>
                  <a:pt x="1104900" y="184"/>
                </a:cubicBez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Oval 33"/>
          <p:cNvSpPr/>
          <p:nvPr/>
        </p:nvSpPr>
        <p:spPr>
          <a:xfrm>
            <a:off x="3563900" y="2734556"/>
            <a:ext cx="693615" cy="7965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5225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Picture 3" descr="ABregionsnotlinearly separated xerox.pdf - Adobe Acrobat Reader DC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" t="12655" r="10476" b="17008"/>
          <a:stretch/>
        </p:blipFill>
        <p:spPr>
          <a:xfrm>
            <a:off x="-4460756" y="365125"/>
            <a:ext cx="20433118" cy="786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185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Picture 3" descr="ABregionsnotlinearly separated xerox.pdf - Adobe Acrobat Reader DC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" t="12655" r="10476" b="17008"/>
          <a:stretch/>
        </p:blipFill>
        <p:spPr>
          <a:xfrm>
            <a:off x="-4460756" y="365125"/>
            <a:ext cx="20433118" cy="786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65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Picture 4" descr="ABregionsnotlinearly separated xerox.pdf - Adobe Acrobat Reader DC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" t="12655" r="10476" b="17008"/>
          <a:stretch/>
        </p:blipFill>
        <p:spPr>
          <a:xfrm>
            <a:off x="-5994589" y="496232"/>
            <a:ext cx="20433118" cy="7860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515" y="2755447"/>
            <a:ext cx="5980750" cy="5697341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7893921" y="1385740"/>
            <a:ext cx="250723" cy="352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Oval 9"/>
          <p:cNvSpPr/>
          <p:nvPr/>
        </p:nvSpPr>
        <p:spPr>
          <a:xfrm>
            <a:off x="8530661" y="1030288"/>
            <a:ext cx="250723" cy="352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Oval 10"/>
          <p:cNvSpPr/>
          <p:nvPr/>
        </p:nvSpPr>
        <p:spPr>
          <a:xfrm>
            <a:off x="8530660" y="1607522"/>
            <a:ext cx="250723" cy="352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Oval 11"/>
          <p:cNvSpPr/>
          <p:nvPr/>
        </p:nvSpPr>
        <p:spPr>
          <a:xfrm>
            <a:off x="8552629" y="2120104"/>
            <a:ext cx="250723" cy="352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Oval 12"/>
          <p:cNvSpPr/>
          <p:nvPr/>
        </p:nvSpPr>
        <p:spPr>
          <a:xfrm>
            <a:off x="8552628" y="2619813"/>
            <a:ext cx="250723" cy="352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Oval 13"/>
          <p:cNvSpPr/>
          <p:nvPr/>
        </p:nvSpPr>
        <p:spPr>
          <a:xfrm>
            <a:off x="8555832" y="3084331"/>
            <a:ext cx="250723" cy="352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Oval 14"/>
          <p:cNvSpPr/>
          <p:nvPr/>
        </p:nvSpPr>
        <p:spPr>
          <a:xfrm>
            <a:off x="8534081" y="4426444"/>
            <a:ext cx="250723" cy="352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8166419" y="1163661"/>
            <a:ext cx="364241" cy="283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8166420" y="1347961"/>
            <a:ext cx="364240" cy="665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8044516" y="1827633"/>
            <a:ext cx="470040" cy="2550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5" idx="1"/>
          </p:cNvCxnSpPr>
          <p:nvPr/>
        </p:nvCxnSpPr>
        <p:spPr>
          <a:xfrm>
            <a:off x="8019282" y="2262004"/>
            <a:ext cx="551517" cy="2216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9134045" y="1504831"/>
            <a:ext cx="250723" cy="352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Oval 25"/>
          <p:cNvSpPr/>
          <p:nvPr/>
        </p:nvSpPr>
        <p:spPr>
          <a:xfrm>
            <a:off x="9169587" y="2062501"/>
            <a:ext cx="267894" cy="4038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/>
          <p:nvPr/>
        </p:nvSpPr>
        <p:spPr>
          <a:xfrm>
            <a:off x="9127039" y="2558458"/>
            <a:ext cx="250723" cy="352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Oval 27"/>
          <p:cNvSpPr/>
          <p:nvPr/>
        </p:nvSpPr>
        <p:spPr>
          <a:xfrm>
            <a:off x="9118955" y="3178926"/>
            <a:ext cx="250723" cy="352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Oval 28"/>
          <p:cNvSpPr/>
          <p:nvPr/>
        </p:nvSpPr>
        <p:spPr>
          <a:xfrm>
            <a:off x="9772157" y="2382360"/>
            <a:ext cx="250723" cy="352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Oval 29"/>
          <p:cNvSpPr/>
          <p:nvPr/>
        </p:nvSpPr>
        <p:spPr>
          <a:xfrm>
            <a:off x="8544657" y="3519546"/>
            <a:ext cx="285722" cy="3634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1" name="Oval 30"/>
          <p:cNvSpPr/>
          <p:nvPr/>
        </p:nvSpPr>
        <p:spPr>
          <a:xfrm>
            <a:off x="8575250" y="3973289"/>
            <a:ext cx="250723" cy="352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Oval 31"/>
          <p:cNvSpPr/>
          <p:nvPr/>
        </p:nvSpPr>
        <p:spPr>
          <a:xfrm>
            <a:off x="7854600" y="2040222"/>
            <a:ext cx="250723" cy="352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67505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Picture 3" descr="ABregionsnotlinearly separated xerox.pdf - Adobe Acrobat Reader DC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" t="12655" r="10476" b="17008"/>
          <a:stretch/>
        </p:blipFill>
        <p:spPr>
          <a:xfrm>
            <a:off x="-4460756" y="365125"/>
            <a:ext cx="20433118" cy="786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43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he-IL" sz="1400">
                <a:solidFill>
                  <a:srgbClr val="000000"/>
                </a:solidFill>
              </a:rPr>
              <a:t>June 30, 2004</a:t>
            </a:r>
          </a:p>
        </p:txBody>
      </p:sp>
      <p:sp>
        <p:nvSpPr>
          <p:cNvPr id="9728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he-IL" sz="1400">
                <a:solidFill>
                  <a:srgbClr val="000000"/>
                </a:solidFill>
              </a:rPr>
              <a:t>L. Manevitz</a:t>
            </a:r>
          </a:p>
        </p:txBody>
      </p:sp>
      <p:sp>
        <p:nvSpPr>
          <p:cNvPr id="9728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he-IL"/>
              <a:t>NETTalk </a:t>
            </a:r>
            <a:br>
              <a:rPr lang="en-US" altLang="he-IL"/>
            </a:br>
            <a:r>
              <a:rPr lang="en-US" altLang="he-IL"/>
              <a:t>(Sejnowski – Rosenberg)</a:t>
            </a:r>
          </a:p>
        </p:txBody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he-IL" sz="2800"/>
              <a:t>Text – to – Phoneme  (to speech)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he-IL" sz="2800"/>
              <a:t>3 Level NN.   Used  7  (x 29) letter sliding window, 80 hidden units and 26 unit encoding of phoneme.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he-IL" sz="2800"/>
              <a:t>Trained on 1000 words  from dictionary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he-IL" sz="2800"/>
              <a:t>Trained on informal continuous speech (1000 words)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he-IL" sz="2800"/>
              <a:t>Reached 95% accuracy; 78% generalizability on continuous speech</a:t>
            </a:r>
          </a:p>
          <a:p>
            <a:pPr eaLnBrk="1" hangingPunct="1">
              <a:lnSpc>
                <a:spcPct val="90000"/>
              </a:lnSpc>
            </a:pPr>
            <a:r>
              <a:rPr lang="en-US" altLang="he-IL" sz="2800"/>
              <a:t>Go to Tape</a:t>
            </a:r>
          </a:p>
        </p:txBody>
      </p:sp>
    </p:spTree>
    <p:extLst>
      <p:ext uri="{BB962C8B-B14F-4D97-AF65-F5344CB8AC3E}">
        <p14:creationId xmlns:p14="http://schemas.microsoft.com/office/powerpoint/2010/main" val="26881204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</TotalTime>
  <Words>287</Words>
  <Application>Microsoft Office PowerPoint</Application>
  <PresentationFormat>Widescreen</PresentationFormat>
  <Paragraphs>57</Paragraphs>
  <Slides>16</Slides>
  <Notes>7</Notes>
  <HiddenSlides>1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Garamond</vt:lpstr>
      <vt:lpstr>Times New Roman</vt:lpstr>
      <vt:lpstr>Organic</vt:lpstr>
      <vt:lpstr>Package</vt:lpstr>
      <vt:lpstr>BP and Applications</vt:lpstr>
      <vt:lpstr>Applications of Backprop in FF 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NETTalk  (Sejnowski – Rosenberg)</vt:lpstr>
      <vt:lpstr>NETTALK</vt:lpstr>
      <vt:lpstr>NETTalk</vt:lpstr>
      <vt:lpstr>Reading ZipCodes (LeCunn)</vt:lpstr>
      <vt:lpstr>Reading ZipCodes (LeCunn)</vt:lpstr>
      <vt:lpstr>PowerPoint Presentation</vt:lpstr>
      <vt:lpstr>Prediction </vt:lpstr>
      <vt:lpstr>Training NN to Predict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BP and Applications</dc:title>
  <dc:creator>Larry</dc:creator>
  <cp:lastModifiedBy>לרי מנביץ/Larry Manevitz</cp:lastModifiedBy>
  <cp:revision>2</cp:revision>
  <dcterms:created xsi:type="dcterms:W3CDTF">2020-12-19T19:40:06Z</dcterms:created>
  <dcterms:modified xsi:type="dcterms:W3CDTF">2022-04-12T16:46:56Z</dcterms:modified>
</cp:coreProperties>
</file>